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3C863-A60B-4323-994F-8E3272F8FDF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A9EA0-8BBF-4404-B209-392409FA0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3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C303-6B6E-4C0C-B3F3-DF27F861973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0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A9EA0-8BBF-4404-B209-392409FA023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544-4E43-4352-81CB-285A827D422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25B8-3D53-4C41-ACCD-472476030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544-4E43-4352-81CB-285A827D422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25B8-3D53-4C41-ACCD-472476030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9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544-4E43-4352-81CB-285A827D422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25B8-3D53-4C41-ACCD-472476030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5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544-4E43-4352-81CB-285A827D422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25B8-3D53-4C41-ACCD-472476030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544-4E43-4352-81CB-285A827D422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25B8-3D53-4C41-ACCD-472476030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0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544-4E43-4352-81CB-285A827D422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25B8-3D53-4C41-ACCD-472476030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3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544-4E43-4352-81CB-285A827D422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25B8-3D53-4C41-ACCD-472476030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1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544-4E43-4352-81CB-285A827D422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25B8-3D53-4C41-ACCD-472476030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6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544-4E43-4352-81CB-285A827D422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25B8-3D53-4C41-ACCD-472476030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0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544-4E43-4352-81CB-285A827D422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25B8-3D53-4C41-ACCD-472476030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1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E544-4E43-4352-81CB-285A827D422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25B8-3D53-4C41-ACCD-472476030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6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FE544-4E43-4352-81CB-285A827D422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925B8-3D53-4C41-ACCD-472476030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ducation/sites/education/files/recommendation-key-competences-lifelong-learning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3.bp.blogspot.com/-zFnoH6gfJfY/WmDtI0sY7JI/AAAAAAAABoE/oHqDTedGt9UlML7usNIszR55mas8XC3owCLcBGAs/s1600/keykomp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868"/>
            <a:ext cx="8064896" cy="6651492"/>
          </a:xfrm>
        </p:spPr>
        <p:txBody>
          <a:bodyPr anchor="t">
            <a:normAutofit fontScale="90000"/>
          </a:bodyPr>
          <a:lstStyle/>
          <a:p>
            <a:r>
              <a:rPr lang="uk-UA" sz="4900" b="1" dirty="0" smtClean="0"/>
              <a:t>Сучасні освітні технології у закладах вищої освіти: досвід і проблеми використання в</a:t>
            </a:r>
            <a:br>
              <a:rPr lang="uk-UA" sz="4900" b="1" dirty="0" smtClean="0"/>
            </a:br>
            <a:r>
              <a:rPr lang="uk-UA" sz="4900" b="1" dirty="0" smtClean="0"/>
              <a:t> ОНУ імені І.І. </a:t>
            </a:r>
            <a:r>
              <a:rPr lang="uk-UA" sz="4900" b="1" dirty="0" smtClean="0"/>
              <a:t>Мечникова</a:t>
            </a:r>
            <a:br>
              <a:rPr lang="uk-UA" sz="4900" b="1" dirty="0" smtClean="0"/>
            </a:br>
            <a:r>
              <a:rPr lang="uk-UA" sz="4900" b="1" dirty="0"/>
              <a:t/>
            </a:r>
            <a:br>
              <a:rPr lang="uk-UA" sz="4900" b="1" dirty="0"/>
            </a:br>
            <a:r>
              <a:rPr lang="uk-UA" sz="4900" b="1" dirty="0" smtClean="0"/>
              <a:t/>
            </a:r>
            <a:br>
              <a:rPr lang="uk-UA" sz="4900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> </a:t>
            </a:r>
            <a:r>
              <a:rPr lang="uk-UA" b="1" dirty="0" smtClean="0"/>
              <a:t>                                         </a:t>
            </a:r>
            <a:r>
              <a:rPr lang="uk-UA" sz="3600" i="1" dirty="0" smtClean="0"/>
              <a:t>Н.В. Кузнєцова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94" y="3428999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0050"/>
            <a:ext cx="8352606" cy="598127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600" b="1" i="1" u="sng" dirty="0" err="1"/>
              <a:t>Загальні</a:t>
            </a:r>
            <a:r>
              <a:rPr lang="ru-RU" sz="3600" b="1" i="1" u="sng" dirty="0"/>
              <a:t> </a:t>
            </a:r>
            <a:r>
              <a:rPr lang="ru-RU" sz="3600" b="1" i="1" u="sng" dirty="0" err="1"/>
              <a:t>компетентності</a:t>
            </a:r>
            <a:r>
              <a:rPr lang="ru-RU" sz="3600" b="1" i="1" dirty="0"/>
              <a:t> (</a:t>
            </a:r>
            <a:r>
              <a:rPr lang="en-US" sz="3600" b="1" i="1" dirty="0"/>
              <a:t>Generic </a:t>
            </a:r>
            <a:r>
              <a:rPr lang="en-US" sz="3600" b="1" i="1" dirty="0" smtClean="0"/>
              <a:t>competences)</a:t>
            </a:r>
            <a:r>
              <a:rPr lang="uk-UA" sz="3600" b="1" i="1" dirty="0" smtClean="0"/>
              <a:t> - </a:t>
            </a:r>
            <a:r>
              <a:rPr lang="uk-UA" sz="3600" b="1" dirty="0" smtClean="0"/>
              <a:t>к</a:t>
            </a:r>
            <a:r>
              <a:rPr lang="ru-RU" sz="3600" b="1" dirty="0" err="1" smtClean="0"/>
              <a:t>омпетентності</a:t>
            </a:r>
            <a:r>
              <a:rPr lang="ru-RU" sz="3600" b="1" dirty="0"/>
              <a:t>, </a:t>
            </a:r>
            <a:r>
              <a:rPr lang="ru-RU" sz="3600" b="1" dirty="0" err="1"/>
              <a:t>які</a:t>
            </a:r>
            <a:r>
              <a:rPr lang="ru-RU" sz="3600" b="1" dirty="0"/>
              <a:t> </a:t>
            </a:r>
            <a:r>
              <a:rPr lang="ru-RU" sz="3600" b="1" dirty="0" err="1"/>
              <a:t>формуються</a:t>
            </a:r>
            <a:r>
              <a:rPr lang="ru-RU" sz="3600" b="1" dirty="0"/>
              <a:t> у </a:t>
            </a:r>
            <a:r>
              <a:rPr lang="ru-RU" sz="3600" b="1" dirty="0" err="1"/>
              <a:t>здобувача</a:t>
            </a:r>
            <a:r>
              <a:rPr lang="ru-RU" sz="3600" b="1" dirty="0"/>
              <a:t> </a:t>
            </a:r>
            <a:r>
              <a:rPr lang="ru-RU" sz="3600" b="1" dirty="0" err="1"/>
              <a:t>вищої</a:t>
            </a:r>
            <a:r>
              <a:rPr lang="ru-RU" sz="3600" b="1" dirty="0"/>
              <a:t> </a:t>
            </a:r>
            <a:r>
              <a:rPr lang="ru-RU" sz="3600" b="1" dirty="0" err="1"/>
              <a:t>освіти</a:t>
            </a:r>
            <a:r>
              <a:rPr lang="ru-RU" sz="3600" b="1" dirty="0"/>
              <a:t> в </a:t>
            </a:r>
            <a:r>
              <a:rPr lang="ru-RU" sz="3600" b="1" dirty="0" err="1"/>
              <a:t>процесі</a:t>
            </a:r>
            <a:r>
              <a:rPr lang="ru-RU" sz="3600" b="1" dirty="0"/>
              <a:t> </a:t>
            </a:r>
            <a:r>
              <a:rPr lang="ru-RU" sz="3600" b="1" dirty="0" err="1"/>
              <a:t>навчання</a:t>
            </a:r>
            <a:r>
              <a:rPr lang="ru-RU" sz="3600" b="1" dirty="0"/>
              <a:t> за </a:t>
            </a:r>
            <a:r>
              <a:rPr lang="ru-RU" sz="3600" b="1" dirty="0" err="1"/>
              <a:t>даною</a:t>
            </a:r>
            <a:r>
              <a:rPr lang="ru-RU" sz="3600" b="1" dirty="0"/>
              <a:t> </a:t>
            </a:r>
            <a:r>
              <a:rPr lang="ru-RU" sz="3600" b="1" dirty="0" err="1"/>
              <a:t>освітньою</a:t>
            </a:r>
            <a:r>
              <a:rPr lang="ru-RU" sz="3600" b="1" dirty="0"/>
              <a:t> </a:t>
            </a:r>
            <a:r>
              <a:rPr lang="ru-RU" sz="3600" b="1" dirty="0" err="1"/>
              <a:t>програмою</a:t>
            </a:r>
            <a:r>
              <a:rPr lang="ru-RU" sz="3600" b="1" dirty="0"/>
              <a:t>, але </a:t>
            </a:r>
            <a:r>
              <a:rPr lang="ru-RU" sz="3600" b="1" dirty="0" err="1"/>
              <a:t>мають</a:t>
            </a:r>
            <a:r>
              <a:rPr lang="ru-RU" sz="3600" b="1" dirty="0"/>
              <a:t> </a:t>
            </a:r>
            <a:r>
              <a:rPr lang="ru-RU" sz="3600" b="1" dirty="0" err="1"/>
              <a:t>універсальний</a:t>
            </a:r>
            <a:r>
              <a:rPr lang="ru-RU" sz="3600" b="1" dirty="0"/>
              <a:t> характер і </a:t>
            </a:r>
            <a:r>
              <a:rPr lang="ru-RU" sz="3600" b="1" dirty="0" err="1"/>
              <a:t>можуть</a:t>
            </a:r>
            <a:r>
              <a:rPr lang="ru-RU" sz="3600" b="1" dirty="0"/>
              <a:t> бути </a:t>
            </a:r>
            <a:r>
              <a:rPr lang="ru-RU" sz="3600" b="1" dirty="0" err="1"/>
              <a:t>перенесені</a:t>
            </a:r>
            <a:r>
              <a:rPr lang="ru-RU" sz="3600" b="1" dirty="0"/>
              <a:t> </a:t>
            </a:r>
            <a:r>
              <a:rPr lang="ru-RU" sz="3600" b="1" dirty="0" err="1"/>
              <a:t>із</a:t>
            </a:r>
            <a:r>
              <a:rPr lang="ru-RU" sz="3600" b="1" dirty="0"/>
              <a:t> контексту </a:t>
            </a:r>
            <a:r>
              <a:rPr lang="ru-RU" sz="3600" b="1" dirty="0" err="1"/>
              <a:t>однієї</a:t>
            </a:r>
            <a:r>
              <a:rPr lang="ru-RU" sz="3600" b="1" dirty="0"/>
              <a:t> </a:t>
            </a:r>
            <a:r>
              <a:rPr lang="ru-RU" sz="3600" b="1" dirty="0" err="1"/>
              <a:t>освітньої</a:t>
            </a:r>
            <a:r>
              <a:rPr lang="ru-RU" sz="3600" b="1" dirty="0"/>
              <a:t> </a:t>
            </a:r>
            <a:r>
              <a:rPr lang="ru-RU" sz="3600" b="1" dirty="0" err="1"/>
              <a:t>програми</a:t>
            </a:r>
            <a:r>
              <a:rPr lang="ru-RU" sz="3600" b="1" dirty="0"/>
              <a:t> в </a:t>
            </a:r>
            <a:r>
              <a:rPr lang="ru-RU" sz="3600" b="1" dirty="0" err="1" smtClean="0"/>
              <a:t>іншу</a:t>
            </a:r>
            <a:r>
              <a:rPr lang="ru-RU" sz="3600" b="1" dirty="0"/>
              <a:t> </a:t>
            </a:r>
            <a:r>
              <a:rPr lang="uk-UA" sz="3600" dirty="0"/>
              <a:t>(Національний освітній глосарій: Вища освіта. – К., 2014. – С. </a:t>
            </a:r>
            <a:r>
              <a:rPr lang="uk-UA" sz="3600" dirty="0" smtClean="0"/>
              <a:t>25).</a:t>
            </a:r>
            <a:endParaRPr lang="ru-RU" sz="3600" dirty="0"/>
          </a:p>
          <a:p>
            <a:pPr marL="0" indent="457200" algn="just">
              <a:buNone/>
            </a:pPr>
            <a:endParaRPr lang="ru-RU" sz="3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9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45624" cy="619268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600" b="1" i="1" u="sng" dirty="0" err="1"/>
              <a:t>Фахові</a:t>
            </a:r>
            <a:r>
              <a:rPr lang="ru-RU" sz="3600" b="1" i="1" u="sng" dirty="0"/>
              <a:t> (предметно-</a:t>
            </a:r>
            <a:r>
              <a:rPr lang="ru-RU" sz="3600" b="1" i="1" u="sng" dirty="0" err="1"/>
              <a:t>специфічні</a:t>
            </a:r>
            <a:r>
              <a:rPr lang="ru-RU" sz="3600" b="1" i="1" u="sng" dirty="0"/>
              <a:t>) </a:t>
            </a:r>
            <a:r>
              <a:rPr lang="ru-RU" sz="3600" b="1" i="1" u="sng" dirty="0" err="1"/>
              <a:t>компетентності</a:t>
            </a:r>
            <a:r>
              <a:rPr lang="ru-RU" sz="3600" b="1" i="1" u="sng" dirty="0"/>
              <a:t> </a:t>
            </a:r>
            <a:r>
              <a:rPr lang="ru-RU" sz="3600" b="1" i="1" dirty="0"/>
              <a:t>(</a:t>
            </a:r>
            <a:r>
              <a:rPr lang="en-US" sz="3600" b="1" i="1" dirty="0"/>
              <a:t>Subject specific competences</a:t>
            </a:r>
            <a:r>
              <a:rPr lang="en-US" sz="3600" b="1" i="1" dirty="0" smtClean="0"/>
              <a:t>)</a:t>
            </a:r>
            <a:r>
              <a:rPr lang="uk-UA" sz="3600" b="1" i="1" dirty="0" smtClean="0"/>
              <a:t> </a:t>
            </a:r>
            <a:r>
              <a:rPr lang="uk-UA" sz="3600" b="1" dirty="0" smtClean="0"/>
              <a:t>-</a:t>
            </a:r>
            <a:r>
              <a:rPr lang="en-US" sz="3600" b="1" dirty="0" smtClean="0"/>
              <a:t> </a:t>
            </a:r>
            <a:r>
              <a:rPr lang="ru-RU" sz="3600" b="1" dirty="0" err="1" smtClean="0"/>
              <a:t>компетентності</a:t>
            </a:r>
            <a:r>
              <a:rPr lang="ru-RU" sz="3600" b="1" dirty="0"/>
              <a:t>, </a:t>
            </a:r>
            <a:r>
              <a:rPr lang="ru-RU" sz="3600" b="1" dirty="0" err="1"/>
              <a:t>які</a:t>
            </a:r>
            <a:r>
              <a:rPr lang="ru-RU" sz="3600" b="1" dirty="0"/>
              <a:t> </a:t>
            </a:r>
            <a:r>
              <a:rPr lang="ru-RU" sz="3600" b="1" dirty="0" err="1"/>
              <a:t>безпосередньо</a:t>
            </a:r>
            <a:r>
              <a:rPr lang="ru-RU" sz="3600" b="1" dirty="0"/>
              <a:t> </a:t>
            </a:r>
            <a:r>
              <a:rPr lang="ru-RU" sz="3600" b="1" dirty="0" err="1"/>
              <a:t>визначають</a:t>
            </a:r>
            <a:r>
              <a:rPr lang="ru-RU" sz="3600" b="1" dirty="0"/>
              <a:t> </a:t>
            </a:r>
            <a:r>
              <a:rPr lang="ru-RU" sz="3600" b="1" dirty="0" err="1"/>
              <a:t>специфіку</a:t>
            </a:r>
            <a:r>
              <a:rPr lang="ru-RU" sz="3600" b="1" dirty="0"/>
              <a:t> (</a:t>
            </a:r>
            <a:r>
              <a:rPr lang="ru-RU" sz="3600" b="1" dirty="0" err="1"/>
              <a:t>галузі</a:t>
            </a:r>
            <a:r>
              <a:rPr lang="ru-RU" sz="3600" b="1" dirty="0"/>
              <a:t> </a:t>
            </a:r>
            <a:r>
              <a:rPr lang="ru-RU" sz="3600" b="1" dirty="0" err="1"/>
              <a:t>знань</a:t>
            </a:r>
            <a:r>
              <a:rPr lang="ru-RU" sz="3600" b="1" dirty="0"/>
              <a:t> / </a:t>
            </a:r>
            <a:r>
              <a:rPr lang="ru-RU" sz="3600" b="1" dirty="0" err="1"/>
              <a:t>предметної</a:t>
            </a:r>
            <a:r>
              <a:rPr lang="ru-RU" sz="3600" b="1" dirty="0"/>
              <a:t> </a:t>
            </a:r>
            <a:r>
              <a:rPr lang="ru-RU" sz="3600" b="1" dirty="0" err="1"/>
              <a:t>області</a:t>
            </a:r>
            <a:r>
              <a:rPr lang="ru-RU" sz="3600" b="1" dirty="0"/>
              <a:t> / </a:t>
            </a:r>
            <a:r>
              <a:rPr lang="ru-RU" sz="3600" b="1" dirty="0" err="1"/>
              <a:t>спеціальності</a:t>
            </a:r>
            <a:r>
              <a:rPr lang="ru-RU" sz="3600" b="1" dirty="0"/>
              <a:t>) </a:t>
            </a:r>
            <a:r>
              <a:rPr lang="ru-RU" sz="3600" b="1" dirty="0" err="1"/>
              <a:t>освітньої</a:t>
            </a:r>
            <a:r>
              <a:rPr lang="ru-RU" sz="3600" b="1" dirty="0"/>
              <a:t> </a:t>
            </a:r>
            <a:r>
              <a:rPr lang="ru-RU" sz="3600" b="1" dirty="0" err="1"/>
              <a:t>програми</a:t>
            </a:r>
            <a:r>
              <a:rPr lang="ru-RU" sz="3600" b="1" dirty="0"/>
              <a:t> та </a:t>
            </a:r>
            <a:r>
              <a:rPr lang="ru-RU" sz="3600" b="1" dirty="0" err="1"/>
              <a:t>кваліфікацію</a:t>
            </a:r>
            <a:r>
              <a:rPr lang="ru-RU" sz="3600" b="1" dirty="0"/>
              <a:t> </a:t>
            </a:r>
            <a:r>
              <a:rPr lang="ru-RU" sz="3600" b="1" dirty="0" err="1"/>
              <a:t>випускника</a:t>
            </a:r>
            <a:r>
              <a:rPr lang="ru-RU" sz="3600" b="1" dirty="0"/>
              <a:t>, </a:t>
            </a:r>
            <a:r>
              <a:rPr lang="ru-RU" sz="3600" b="1" dirty="0" err="1"/>
              <a:t>забезпечують</a:t>
            </a:r>
            <a:r>
              <a:rPr lang="ru-RU" sz="3600" b="1" dirty="0"/>
              <a:t> </a:t>
            </a:r>
            <a:r>
              <a:rPr lang="ru-RU" sz="3600" b="1" dirty="0" err="1"/>
              <a:t>індивідуальність</a:t>
            </a:r>
            <a:r>
              <a:rPr lang="ru-RU" sz="3600" b="1" dirty="0"/>
              <a:t> </a:t>
            </a:r>
            <a:r>
              <a:rPr lang="ru-RU" sz="3600" b="1" dirty="0" err="1"/>
              <a:t>кожній</a:t>
            </a:r>
            <a:r>
              <a:rPr lang="ru-RU" sz="3600" b="1" dirty="0"/>
              <a:t> </a:t>
            </a:r>
            <a:r>
              <a:rPr lang="ru-RU" sz="3600" b="1" dirty="0" err="1"/>
              <a:t>освітній</a:t>
            </a:r>
            <a:r>
              <a:rPr lang="ru-RU" sz="3600" b="1" dirty="0"/>
              <a:t> </a:t>
            </a:r>
            <a:r>
              <a:rPr lang="ru-RU" sz="3600" b="1" dirty="0" err="1" smtClean="0"/>
              <a:t>програмі</a:t>
            </a:r>
            <a:r>
              <a:rPr lang="ru-RU" sz="3600" b="1" dirty="0" smtClean="0"/>
              <a:t> </a:t>
            </a:r>
            <a:r>
              <a:rPr lang="uk-UA" sz="3600" dirty="0"/>
              <a:t>(Національний освітній глосарій: Вища освіта. – К., 2014. – С. </a:t>
            </a:r>
            <a:r>
              <a:rPr lang="uk-UA" sz="3600" dirty="0" smtClean="0"/>
              <a:t>66)</a:t>
            </a:r>
            <a:r>
              <a:rPr lang="ru-RU" sz="3600" b="1" dirty="0" smtClean="0"/>
              <a:t>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913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r="5581"/>
          <a:stretch>
            <a:fillRect/>
          </a:stretch>
        </p:blipFill>
        <p:spPr>
          <a:xfrm>
            <a:off x="739412" y="612774"/>
            <a:ext cx="7504996" cy="5628747"/>
          </a:xfrm>
        </p:spPr>
      </p:pic>
    </p:spTree>
    <p:extLst>
      <p:ext uri="{BB962C8B-B14F-4D97-AF65-F5344CB8AC3E}">
        <p14:creationId xmlns:p14="http://schemas.microsoft.com/office/powerpoint/2010/main" val="11483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5793507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3600" b="1" dirty="0" err="1" smtClean="0"/>
              <a:t>Компетентнісний</a:t>
            </a:r>
            <a:r>
              <a:rPr lang="uk-UA" sz="3600" b="1" dirty="0" smtClean="0"/>
              <a:t> підхід – методологічна основа використання сучасних освітніх технологій.</a:t>
            </a:r>
          </a:p>
          <a:p>
            <a:pPr marL="0" indent="457200" algn="just">
              <a:buNone/>
            </a:pPr>
            <a:r>
              <a:rPr lang="ru-RU" sz="3600" b="1" i="1" u="sng" dirty="0" err="1" smtClean="0"/>
              <a:t>Освітні</a:t>
            </a:r>
            <a:r>
              <a:rPr lang="ru-RU" sz="3600" b="1" i="1" u="sng" dirty="0" smtClean="0"/>
              <a:t> </a:t>
            </a:r>
            <a:r>
              <a:rPr lang="ru-RU" sz="3600" b="1" i="1" u="sng" dirty="0" err="1"/>
              <a:t>технології</a:t>
            </a:r>
            <a:r>
              <a:rPr lang="ru-RU" sz="3600" b="1" i="1" u="sng" dirty="0"/>
              <a:t> </a:t>
            </a:r>
            <a:r>
              <a:rPr lang="ru-RU" sz="3600" b="1" dirty="0" err="1"/>
              <a:t>визначають</a:t>
            </a:r>
            <a:r>
              <a:rPr lang="ru-RU" sz="3600" b="1" dirty="0"/>
              <a:t> як </a:t>
            </a:r>
            <a:r>
              <a:rPr lang="ru-RU" sz="3600" b="1" dirty="0" err="1"/>
              <a:t>сукупність</a:t>
            </a:r>
            <a:r>
              <a:rPr lang="ru-RU" sz="3600" b="1" dirty="0"/>
              <a:t> </a:t>
            </a:r>
            <a:r>
              <a:rPr lang="ru-RU" sz="3600" b="1" dirty="0" err="1"/>
              <a:t>дій</a:t>
            </a:r>
            <a:r>
              <a:rPr lang="ru-RU" sz="3600" b="1" dirty="0"/>
              <a:t> </a:t>
            </a:r>
            <a:r>
              <a:rPr lang="ru-RU" sz="3600" b="1" dirty="0" err="1"/>
              <a:t>чи</a:t>
            </a:r>
            <a:r>
              <a:rPr lang="ru-RU" sz="3600" b="1" dirty="0"/>
              <a:t> </a:t>
            </a:r>
            <a:r>
              <a:rPr lang="ru-RU" sz="3600" b="1" dirty="0" err="1" smtClean="0"/>
              <a:t>діяльність</a:t>
            </a:r>
            <a:r>
              <a:rPr lang="ru-RU" sz="3600" b="1" dirty="0" smtClean="0"/>
              <a:t>; метод </a:t>
            </a:r>
            <a:r>
              <a:rPr lang="ru-RU" sz="3600" b="1" dirty="0" err="1"/>
              <a:t>навчання</a:t>
            </a:r>
            <a:r>
              <a:rPr lang="ru-RU" sz="3600" b="1" dirty="0"/>
              <a:t>; проект (модель) </a:t>
            </a:r>
            <a:r>
              <a:rPr lang="ru-RU" sz="3600" b="1" dirty="0" err="1"/>
              <a:t>навчально-виховного</a:t>
            </a:r>
            <a:r>
              <a:rPr lang="ru-RU" sz="3600" b="1" dirty="0"/>
              <a:t> </a:t>
            </a:r>
            <a:r>
              <a:rPr lang="ru-RU" sz="3600" b="1" dirty="0" err="1"/>
              <a:t>процесу</a:t>
            </a:r>
            <a:r>
              <a:rPr lang="ru-RU" sz="3600" b="1" dirty="0"/>
              <a:t> </a:t>
            </a:r>
            <a:r>
              <a:rPr lang="ru-RU" sz="3600" b="1" dirty="0" err="1"/>
              <a:t>відповідно</a:t>
            </a:r>
            <a:r>
              <a:rPr lang="ru-RU" sz="3600" b="1" dirty="0"/>
              <a:t> до </a:t>
            </a:r>
            <a:r>
              <a:rPr lang="ru-RU" sz="3600" b="1" dirty="0" err="1"/>
              <a:t>визначеної</a:t>
            </a:r>
            <a:r>
              <a:rPr lang="ru-RU" sz="3600" b="1" dirty="0"/>
              <a:t> мети</a:t>
            </a:r>
            <a:r>
              <a:rPr lang="ru-RU" sz="3600" b="1" dirty="0" smtClean="0"/>
              <a:t>; </a:t>
            </a:r>
            <a:r>
              <a:rPr lang="ru-RU" sz="3600" b="1" dirty="0" err="1"/>
              <a:t>галузь</a:t>
            </a:r>
            <a:r>
              <a:rPr lang="ru-RU" sz="3600" b="1" dirty="0"/>
              <a:t> </a:t>
            </a:r>
            <a:r>
              <a:rPr lang="ru-RU" sz="3600" b="1" dirty="0" err="1"/>
              <a:t>наукового</a:t>
            </a:r>
            <a:r>
              <a:rPr lang="ru-RU" sz="3600" b="1" dirty="0"/>
              <a:t> </a:t>
            </a:r>
            <a:r>
              <a:rPr lang="ru-RU" sz="3600" b="1" dirty="0" err="1"/>
              <a:t>знання</a:t>
            </a:r>
            <a:r>
              <a:rPr lang="ru-RU" sz="3600" b="1" dirty="0"/>
              <a:t>; </a:t>
            </a:r>
            <a:r>
              <a:rPr lang="ru-RU" sz="3600" b="1" dirty="0" err="1"/>
              <a:t>багатовимірне</a:t>
            </a:r>
            <a:r>
              <a:rPr lang="ru-RU" sz="3600" b="1" dirty="0"/>
              <a:t> </a:t>
            </a:r>
            <a:r>
              <a:rPr lang="ru-RU" sz="3600" b="1" dirty="0" err="1"/>
              <a:t>поняття</a:t>
            </a:r>
            <a:r>
              <a:rPr lang="ru-RU" sz="3600" b="1" dirty="0"/>
              <a:t> (</a:t>
            </a:r>
            <a:r>
              <a:rPr lang="ru-RU" sz="3600" b="1" dirty="0" err="1"/>
              <a:t>зокрема</a:t>
            </a:r>
            <a:r>
              <a:rPr lang="ru-RU" sz="3600" b="1" dirty="0"/>
              <a:t>, система).</a:t>
            </a:r>
          </a:p>
        </p:txBody>
      </p:sp>
    </p:spTree>
    <p:extLst>
      <p:ext uri="{BB962C8B-B14F-4D97-AF65-F5344CB8AC3E}">
        <p14:creationId xmlns:p14="http://schemas.microsoft.com/office/powerpoint/2010/main" val="40254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6120680"/>
          </a:xfrm>
        </p:spPr>
        <p:txBody>
          <a:bodyPr>
            <a:normAutofit fontScale="32500" lnSpcReduction="20000"/>
          </a:bodyPr>
          <a:lstStyle/>
          <a:p>
            <a:pPr marL="0" indent="457200" algn="just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uk-UA" sz="8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зарубіжній літературі:</a:t>
            </a:r>
          </a:p>
          <a:p>
            <a:pPr algn="just">
              <a:lnSpc>
                <a:spcPct val="150000"/>
              </a:lnSpc>
            </a:pPr>
            <a:r>
              <a:rPr lang="uk-UA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uk-UA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(«технології в освіті</a:t>
            </a:r>
            <a:r>
              <a:rPr lang="uk-UA" sz="8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</a:p>
          <a:p>
            <a:pPr algn="just">
              <a:lnSpc>
                <a:spcPct val="150000"/>
              </a:lnSpc>
            </a:pPr>
            <a:r>
              <a:rPr lang="uk-UA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uk-UA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(«технології освіти, або освітні технології</a:t>
            </a:r>
            <a:r>
              <a:rPr lang="uk-UA" sz="8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>
              <a:lnSpc>
                <a:spcPct val="150000"/>
              </a:lnSpc>
            </a:pPr>
            <a:r>
              <a:rPr lang="uk-UA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uk-UA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(«педагогічні технології</a:t>
            </a:r>
            <a:r>
              <a:rPr lang="uk-UA" sz="8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>
              <a:lnSpc>
                <a:spcPct val="150000"/>
              </a:lnSpc>
            </a:pP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</a:t>
            </a: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uk-UA" sz="8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>
              <a:lnSpc>
                <a:spcPct val="150000"/>
              </a:lnSpc>
            </a:pP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uk-UA" sz="8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>
              <a:lnSpc>
                <a:spcPct val="150000"/>
              </a:lnSpc>
            </a:pP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uk-UA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uk-UA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373616" cy="6408712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технології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навчання: </a:t>
            </a:r>
          </a:p>
          <a:p>
            <a:pPr algn="just">
              <a:lnSpc>
                <a:spcPct val="12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ехнологія розвивального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ехнологія проблемного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ехнологія модульного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навчання;</a:t>
            </a:r>
          </a:p>
          <a:p>
            <a:pPr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інформаційно-комунікаційні технології;</a:t>
            </a:r>
          </a:p>
          <a:p>
            <a:pPr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 навчання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нтерактивні технології навчання ;</a:t>
            </a:r>
          </a:p>
          <a:p>
            <a:pPr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ситуаційного навчання (кейс-метод);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дослідницького (евристичного) навчання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роектні технології;</a:t>
            </a:r>
          </a:p>
          <a:p>
            <a:pPr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імітаційні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навчання (ігрові технології, соціально-психологічний тренінг, дискусійні технології навчання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038600" cy="303226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1617"/>
            <a:ext cx="4038600" cy="2943129"/>
          </a:xfrm>
        </p:spPr>
      </p:pic>
    </p:spTree>
    <p:extLst>
      <p:ext uri="{BB962C8B-B14F-4D97-AF65-F5344CB8AC3E}">
        <p14:creationId xmlns:p14="http://schemas.microsoft.com/office/powerpoint/2010/main" val="40991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136904" cy="201622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Інформаційно-комунікаційні (цифрові) </a:t>
            </a:r>
            <a:r>
              <a:rPr lang="uk-UA" sz="4000" b="1" dirty="0"/>
              <a:t>технології </a:t>
            </a:r>
            <a:r>
              <a:rPr lang="uk-UA" sz="4000" b="1" dirty="0" smtClean="0"/>
              <a:t>навчання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3600" dirty="0"/>
              <a:t> </a:t>
            </a:r>
            <a:br>
              <a:rPr lang="uk-UA" sz="3600" dirty="0"/>
            </a:br>
            <a:endParaRPr lang="uk-UA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52387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uk-UA" b="1" dirty="0"/>
              <a:t>Поняття </a:t>
            </a:r>
            <a:r>
              <a:rPr lang="uk-UA" b="1" i="1" dirty="0" smtClean="0"/>
              <a:t>інформаційно-комунікаційних </a:t>
            </a:r>
            <a:r>
              <a:rPr lang="uk-UA" b="1" i="1" dirty="0"/>
              <a:t>технологій (ІКТ)</a:t>
            </a:r>
            <a:r>
              <a:rPr lang="uk-UA" b="1" dirty="0"/>
              <a:t> охоплює не лише комп’ютерні програми, а усі сучасні засоби комунікації: телебачення, мобільні телефони, Інтернет тощо</a:t>
            </a:r>
            <a:r>
              <a:rPr lang="uk-UA" b="1" dirty="0" smtClean="0"/>
              <a:t>.</a:t>
            </a:r>
          </a:p>
          <a:p>
            <a:pPr marL="0" indent="457200" algn="just">
              <a:lnSpc>
                <a:spcPct val="170000"/>
              </a:lnSpc>
              <a:buNone/>
            </a:pPr>
            <a:endParaRPr lang="uk-UA" b="1" dirty="0" smtClean="0"/>
          </a:p>
          <a:p>
            <a:pPr marL="0" indent="457200" algn="just">
              <a:lnSpc>
                <a:spcPct val="170000"/>
              </a:lnSpc>
              <a:buNone/>
            </a:pPr>
            <a:r>
              <a:rPr lang="uk-UA" b="1" i="1" u="sng" dirty="0"/>
              <a:t>І</a:t>
            </a:r>
            <a:r>
              <a:rPr lang="uk-UA" b="1" i="1" u="sng" dirty="0" smtClean="0"/>
              <a:t>нформаційно-комунікаційною </a:t>
            </a:r>
            <a:r>
              <a:rPr lang="uk-UA" b="1" i="1" u="sng" dirty="0"/>
              <a:t>технологією навчання</a:t>
            </a:r>
            <a:r>
              <a:rPr lang="uk-UA" b="1" dirty="0"/>
              <a:t> називають дидактичну технологію, що забезпечує досягнення цілей навчання лише за умови використання ІКТ.</a:t>
            </a:r>
          </a:p>
        </p:txBody>
      </p:sp>
    </p:spTree>
    <p:extLst>
      <p:ext uri="{BB962C8B-B14F-4D97-AF65-F5344CB8AC3E}">
        <p14:creationId xmlns:p14="http://schemas.microsoft.com/office/powerpoint/2010/main" val="29789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80" y="83661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9119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4000" b="1" i="1" dirty="0" smtClean="0"/>
              <a:t>«Неписьменними </a:t>
            </a:r>
            <a:r>
              <a:rPr lang="en-US" sz="4000" b="1" i="1" dirty="0" smtClean="0"/>
              <a:t>XXI</a:t>
            </a:r>
            <a:r>
              <a:rPr lang="uk-UA" sz="4000" b="1" i="1" dirty="0" smtClean="0"/>
              <a:t> століття будуть не ті, хто не вміє читати й писати, а ті, хто не може вчитися і переучуватися.»</a:t>
            </a:r>
          </a:p>
          <a:p>
            <a:pPr marL="0" indent="457200" algn="r">
              <a:buNone/>
            </a:pPr>
            <a:r>
              <a:rPr lang="uk-UA" sz="4000" b="1" i="1" dirty="0" smtClean="0"/>
              <a:t>Е. </a:t>
            </a:r>
            <a:r>
              <a:rPr lang="uk-UA" sz="4000" b="1" i="1" dirty="0" err="1" smtClean="0"/>
              <a:t>Тоффлер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5549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422" y="575734"/>
            <a:ext cx="8201378" cy="555043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uk-UA" b="1" i="1" u="sng" dirty="0" smtClean="0"/>
              <a:t>Мультимедійні </a:t>
            </a:r>
            <a:r>
              <a:rPr lang="uk-UA" b="1" i="1" u="sng" dirty="0"/>
              <a:t>засоби навчання </a:t>
            </a:r>
            <a:r>
              <a:rPr lang="uk-UA" b="1" dirty="0"/>
              <a:t>– це комплекс апаратних і програмних засобів, що дозволяють користувачеві спілкуватися з комп’ютером, використовуючи різноманітні, природні для себе середовища: графіку, </a:t>
            </a:r>
            <a:r>
              <a:rPr lang="uk-UA" b="1" dirty="0" err="1"/>
              <a:t>гіпертексти</a:t>
            </a:r>
            <a:r>
              <a:rPr lang="uk-UA" b="1" dirty="0"/>
              <a:t>, </a:t>
            </a:r>
            <a:r>
              <a:rPr lang="uk-UA" b="1" dirty="0" smtClean="0"/>
              <a:t>звук, </a:t>
            </a:r>
            <a:r>
              <a:rPr lang="uk-UA" b="1" dirty="0"/>
              <a:t>анімацію, відео.</a:t>
            </a:r>
          </a:p>
        </p:txBody>
      </p:sp>
    </p:spTree>
    <p:extLst>
      <p:ext uri="{BB962C8B-B14F-4D97-AF65-F5344CB8AC3E}">
        <p14:creationId xmlns:p14="http://schemas.microsoft.com/office/powerpoint/2010/main" val="27077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err="1" smtClean="0"/>
              <a:t>Мультимедійні</a:t>
            </a:r>
            <a:r>
              <a:rPr lang="ru-RU" sz="3200" b="1" u="sng" dirty="0" smtClean="0"/>
              <a:t> </a:t>
            </a:r>
            <a:r>
              <a:rPr lang="ru-RU" sz="3200" b="1" u="sng" dirty="0" err="1"/>
              <a:t>технології</a:t>
            </a:r>
            <a:r>
              <a:rPr lang="ru-RU" sz="3200" b="1" u="sng" dirty="0"/>
              <a:t> </a:t>
            </a:r>
            <a:r>
              <a:rPr lang="ru-RU" sz="3200" b="1" u="sng" dirty="0" smtClean="0"/>
              <a:t> </a:t>
            </a:r>
            <a:r>
              <a:rPr lang="ru-RU" sz="3200" b="1" u="sng" dirty="0" err="1" smtClean="0"/>
              <a:t>навчання</a:t>
            </a:r>
            <a:endParaRPr lang="uk-UA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25658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/>
              <a:t>Мультимедійні </a:t>
            </a:r>
            <a:r>
              <a:rPr lang="uk-UA" sz="2800" b="1" i="1" dirty="0" smtClean="0"/>
              <a:t>презентації </a:t>
            </a:r>
            <a:endParaRPr lang="uk-UA" sz="2800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uk-UA" sz="2800" b="1" i="1" dirty="0" smtClean="0"/>
              <a:t>Віртуальні екскурсії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uk-UA" sz="2800" b="1" i="1" dirty="0" err="1" smtClean="0"/>
              <a:t>Вебінари</a:t>
            </a:r>
            <a:r>
              <a:rPr lang="uk-UA" sz="2800" b="1" i="1" dirty="0" smtClean="0"/>
              <a:t>, </a:t>
            </a:r>
            <a:r>
              <a:rPr lang="uk-UA" sz="2800" b="1" i="1" dirty="0" err="1" smtClean="0"/>
              <a:t>відеолекції</a:t>
            </a:r>
            <a:endParaRPr lang="uk-UA" sz="2800" b="1" i="1" dirty="0" smtClean="0"/>
          </a:p>
          <a:p>
            <a:pPr marL="514350" indent="-514350" algn="just">
              <a:lnSpc>
                <a:spcPct val="110000"/>
              </a:lnSpc>
              <a:buAutoNum type="arabicPeriod" startAt="4"/>
            </a:pPr>
            <a:r>
              <a:rPr lang="uk-UA" sz="2800" b="1" i="1" dirty="0" smtClean="0"/>
              <a:t>Навчальні відеофільми</a:t>
            </a:r>
          </a:p>
          <a:p>
            <a:pPr marL="514350" indent="-514350" algn="just">
              <a:lnSpc>
                <a:spcPct val="110000"/>
              </a:lnSpc>
              <a:buAutoNum type="arabicPeriod" startAt="4"/>
            </a:pPr>
            <a:r>
              <a:rPr lang="ru-RU" sz="2800" b="1" i="1" u="sng" dirty="0" err="1" smtClean="0"/>
              <a:t>Вебквест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webquest</a:t>
            </a:r>
            <a:r>
              <a:rPr lang="ru-RU" sz="2800" b="1" dirty="0" smtClean="0"/>
              <a:t>) – </a:t>
            </a:r>
            <a:r>
              <a:rPr lang="ru-RU" sz="2800" b="1" dirty="0" err="1" smtClean="0"/>
              <a:t>проблемне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завдання</a:t>
            </a:r>
            <a:r>
              <a:rPr lang="ru-RU" sz="2800" b="1" dirty="0" smtClean="0"/>
              <a:t> з </a:t>
            </a:r>
            <a:r>
              <a:rPr lang="ru-RU" sz="2800" b="1" dirty="0" err="1" smtClean="0"/>
              <a:t>елементами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рольової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гри</a:t>
            </a:r>
            <a:r>
              <a:rPr lang="ru-RU" sz="2800" b="1" dirty="0" smtClean="0"/>
              <a:t>, для </a:t>
            </a:r>
            <a:r>
              <a:rPr lang="ru-RU" sz="2800" b="1" dirty="0" err="1" smtClean="0"/>
              <a:t>виконання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використовуються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інформаційні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ресурси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Інтернета</a:t>
            </a:r>
            <a:r>
              <a:rPr lang="ru-RU" sz="2800" b="1" dirty="0" smtClean="0"/>
              <a:t>. </a:t>
            </a:r>
          </a:p>
          <a:p>
            <a:pPr marL="514350" indent="-514350" algn="just">
              <a:lnSpc>
                <a:spcPct val="110000"/>
              </a:lnSpc>
              <a:buAutoNum type="arabicPeriod" startAt="4"/>
            </a:pPr>
            <a:r>
              <a:rPr lang="uk-UA" sz="2800" b="1" i="1" dirty="0" smtClean="0"/>
              <a:t>Віртуальні лабораторії</a:t>
            </a:r>
            <a:endParaRPr lang="ru-RU" sz="2800" b="1" i="1" dirty="0" smtClean="0"/>
          </a:p>
          <a:p>
            <a:pPr marL="514350" indent="-514350" algn="just">
              <a:buFont typeface="+mj-lt"/>
              <a:buAutoNum type="arabicPeriod"/>
            </a:pP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9078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35280" cy="5976664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uk-UA" b="1" i="1" u="sng" dirty="0"/>
              <a:t>Т</a:t>
            </a:r>
            <a:r>
              <a:rPr lang="uk-UA" b="1" i="1" u="sng" dirty="0" smtClean="0"/>
              <a:t>ехнології </a:t>
            </a:r>
            <a:r>
              <a:rPr lang="uk-UA" b="1" i="1" u="sng" dirty="0"/>
              <a:t>дистанційного навчання </a:t>
            </a:r>
            <a:r>
              <a:rPr lang="uk-UA" b="1" dirty="0"/>
              <a:t>– комплекс освітніх технологій, включаючи психолого-педагогічні та інформаційно-комунікаційні, що надають можливість реалізувати процес дистанційного навчання у навчальних закладах та наукових установах </a:t>
            </a:r>
            <a:r>
              <a:rPr lang="uk-UA" b="1" dirty="0" smtClean="0"/>
              <a:t>(Положення </a:t>
            </a:r>
            <a:r>
              <a:rPr lang="uk-UA" b="1" dirty="0"/>
              <a:t>про дистанційне </a:t>
            </a:r>
            <a:r>
              <a:rPr lang="uk-UA" b="1" dirty="0" smtClean="0"/>
              <a:t>навчання, 2013).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647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208912" cy="5040560"/>
          </a:xfrm>
        </p:spPr>
      </p:pic>
    </p:spTree>
    <p:extLst>
      <p:ext uri="{BB962C8B-B14F-4D97-AF65-F5344CB8AC3E}">
        <p14:creationId xmlns:p14="http://schemas.microsoft.com/office/powerpoint/2010/main" val="38094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57592" cy="5688632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uk-UA" sz="3600" b="1" dirty="0"/>
              <a:t>У науковій літературі дистанційні технології слушно називають </a:t>
            </a:r>
            <a:r>
              <a:rPr lang="uk-UA" sz="3600" b="1" i="1" dirty="0"/>
              <a:t>педагогічними технологіями ХХІ </a:t>
            </a:r>
            <a:r>
              <a:rPr lang="uk-UA" sz="3600" b="1" i="1" dirty="0" smtClean="0"/>
              <a:t>століття. </a:t>
            </a:r>
            <a:endParaRPr lang="uk-UA" sz="3600" b="1" i="1" dirty="0"/>
          </a:p>
        </p:txBody>
      </p:sp>
    </p:spTree>
    <p:extLst>
      <p:ext uri="{BB962C8B-B14F-4D97-AF65-F5344CB8AC3E}">
        <p14:creationId xmlns:p14="http://schemas.microsoft.com/office/powerpoint/2010/main" val="18339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4" y="417513"/>
            <a:ext cx="7671090" cy="5748337"/>
          </a:xfrm>
        </p:spPr>
      </p:pic>
    </p:spTree>
    <p:extLst>
      <p:ext uri="{BB962C8B-B14F-4D97-AF65-F5344CB8AC3E}">
        <p14:creationId xmlns:p14="http://schemas.microsoft.com/office/powerpoint/2010/main" val="29792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4000" b="1" dirty="0"/>
              <a:t>17 січня 2018 року схвалено оновлену редакцію ключових </a:t>
            </a:r>
            <a:r>
              <a:rPr lang="uk-UA" sz="4000" b="1" dirty="0" err="1"/>
              <a:t>компетентностей</a:t>
            </a:r>
            <a:r>
              <a:rPr lang="uk-UA" sz="4000" b="1" dirty="0"/>
              <a:t> для навчання впродовж життя - </a:t>
            </a:r>
            <a:r>
              <a:rPr lang="uk-UA" sz="4000" b="1" u="sng" dirty="0">
                <a:hlinkClick r:id="rId2"/>
              </a:rPr>
              <a:t>рекомендація 2018/0008 (NLE) Європейського Парламенту та Ради (ЄС)</a:t>
            </a:r>
            <a:r>
              <a:rPr lang="uk-UA" sz="4000" b="1" dirty="0"/>
              <a:t>.</a:t>
            </a:r>
            <a:endParaRPr lang="ru-RU" sz="4000" b="1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894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3.bp.blogspot.com/-zFnoH6gfJfY/WmDtI0sY7JI/AAAAAAAABoE/oHqDTedGt9UlML7usNIszR55mas8XC3owCLcBGAs/s400/keykomp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561662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7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73616" cy="6480720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b="1" i="1" u="sng" dirty="0" err="1"/>
              <a:t>Компетентність</a:t>
            </a:r>
            <a:r>
              <a:rPr lang="ru-RU" b="1" i="1" u="sng" dirty="0"/>
              <a:t> / </a:t>
            </a:r>
            <a:r>
              <a:rPr lang="ru-RU" b="1" i="1" u="sng" dirty="0" err="1"/>
              <a:t>компетентності</a:t>
            </a:r>
            <a:r>
              <a:rPr lang="ru-RU" b="1" i="1" u="sng" dirty="0"/>
              <a:t> </a:t>
            </a:r>
            <a:r>
              <a:rPr lang="ru-RU" b="1" i="1" dirty="0"/>
              <a:t>(</a:t>
            </a:r>
            <a:r>
              <a:rPr lang="en-US" b="1" i="1" dirty="0"/>
              <a:t>Competence, competency / competences, competencies):</a:t>
            </a:r>
            <a:r>
              <a:rPr lang="en-US" b="1" dirty="0"/>
              <a:t> </a:t>
            </a:r>
            <a:r>
              <a:rPr lang="ru-RU" b="1" dirty="0" err="1"/>
              <a:t>Динамічна</a:t>
            </a:r>
            <a:r>
              <a:rPr lang="ru-RU" b="1" dirty="0"/>
              <a:t> </a:t>
            </a:r>
            <a:r>
              <a:rPr lang="ru-RU" b="1" dirty="0" err="1"/>
              <a:t>комбінація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, </a:t>
            </a:r>
            <a:r>
              <a:rPr lang="ru-RU" b="1" dirty="0" err="1"/>
              <a:t>вмінь</a:t>
            </a:r>
            <a:r>
              <a:rPr lang="ru-RU" b="1" dirty="0"/>
              <a:t> і </a:t>
            </a:r>
            <a:r>
              <a:rPr lang="ru-RU" b="1" dirty="0" err="1"/>
              <a:t>практичних</a:t>
            </a:r>
            <a:r>
              <a:rPr lang="ru-RU" b="1" dirty="0"/>
              <a:t> </a:t>
            </a:r>
            <a:r>
              <a:rPr lang="ru-RU" b="1" dirty="0" err="1"/>
              <a:t>навичок</a:t>
            </a:r>
            <a:r>
              <a:rPr lang="ru-RU" b="1" dirty="0"/>
              <a:t>, </a:t>
            </a:r>
            <a:r>
              <a:rPr lang="ru-RU" b="1" dirty="0" err="1"/>
              <a:t>способів</a:t>
            </a:r>
            <a:r>
              <a:rPr lang="ru-RU" b="1" dirty="0"/>
              <a:t> </a:t>
            </a:r>
            <a:r>
              <a:rPr lang="ru-RU" b="1" dirty="0" err="1"/>
              <a:t>мислення</a:t>
            </a:r>
            <a:r>
              <a:rPr lang="ru-RU" b="1" dirty="0"/>
              <a:t>, </a:t>
            </a:r>
            <a:r>
              <a:rPr lang="ru-RU" b="1" dirty="0" err="1"/>
              <a:t>професійних</a:t>
            </a:r>
            <a:r>
              <a:rPr lang="ru-RU" b="1" dirty="0"/>
              <a:t>, </a:t>
            </a:r>
            <a:r>
              <a:rPr lang="ru-RU" b="1" dirty="0" err="1" smtClean="0"/>
              <a:t>світоглядних</a:t>
            </a:r>
            <a:r>
              <a:rPr lang="ru-RU" b="1" dirty="0" smtClean="0"/>
              <a:t> </a:t>
            </a:r>
            <a:r>
              <a:rPr lang="ru-RU" b="1" dirty="0"/>
              <a:t>і </a:t>
            </a:r>
            <a:r>
              <a:rPr lang="ru-RU" b="1" dirty="0" err="1"/>
              <a:t>громадянських</a:t>
            </a:r>
            <a:r>
              <a:rPr lang="ru-RU" b="1" dirty="0"/>
              <a:t> </a:t>
            </a:r>
            <a:r>
              <a:rPr lang="ru-RU" b="1" dirty="0" err="1"/>
              <a:t>якостей</a:t>
            </a:r>
            <a:r>
              <a:rPr lang="ru-RU" b="1" dirty="0"/>
              <a:t>, морально-</a:t>
            </a:r>
            <a:r>
              <a:rPr lang="ru-RU" b="1" dirty="0" err="1"/>
              <a:t>етичних</a:t>
            </a:r>
            <a:r>
              <a:rPr lang="ru-RU" b="1" dirty="0"/>
              <a:t> </a:t>
            </a:r>
            <a:r>
              <a:rPr lang="ru-RU" b="1" dirty="0" err="1"/>
              <a:t>цінностей</a:t>
            </a:r>
            <a:r>
              <a:rPr lang="ru-RU" b="1" dirty="0"/>
              <a:t>, яка </a:t>
            </a:r>
            <a:r>
              <a:rPr lang="ru-RU" b="1" dirty="0" err="1"/>
              <a:t>визначає</a:t>
            </a:r>
            <a:r>
              <a:rPr lang="ru-RU" b="1" dirty="0"/>
              <a:t> </a:t>
            </a:r>
            <a:r>
              <a:rPr lang="ru-RU" b="1" dirty="0" err="1"/>
              <a:t>здатність</a:t>
            </a:r>
            <a:r>
              <a:rPr lang="ru-RU" b="1" dirty="0"/>
              <a:t> особи </a:t>
            </a:r>
            <a:r>
              <a:rPr lang="ru-RU" b="1" dirty="0" err="1"/>
              <a:t>успішно</a:t>
            </a:r>
            <a:r>
              <a:rPr lang="ru-RU" b="1" dirty="0"/>
              <a:t> </a:t>
            </a:r>
            <a:r>
              <a:rPr lang="ru-RU" b="1" dirty="0" err="1"/>
              <a:t>здійснювати</a:t>
            </a:r>
            <a:r>
              <a:rPr lang="ru-RU" b="1" dirty="0"/>
              <a:t> </a:t>
            </a:r>
            <a:r>
              <a:rPr lang="ru-RU" b="1" dirty="0" err="1"/>
              <a:t>професійну</a:t>
            </a:r>
            <a:r>
              <a:rPr lang="ru-RU" b="1" dirty="0"/>
              <a:t> та </a:t>
            </a:r>
            <a:r>
              <a:rPr lang="ru-RU" b="1" dirty="0" err="1"/>
              <a:t>подальшу</a:t>
            </a:r>
            <a:r>
              <a:rPr lang="ru-RU" b="1" dirty="0"/>
              <a:t> </a:t>
            </a:r>
            <a:r>
              <a:rPr lang="ru-RU" b="1" dirty="0" err="1"/>
              <a:t>навчальну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 і є результатом </a:t>
            </a:r>
            <a:r>
              <a:rPr lang="ru-RU" b="1" dirty="0" err="1"/>
              <a:t>навчання</a:t>
            </a:r>
            <a:r>
              <a:rPr lang="ru-RU" b="1" dirty="0"/>
              <a:t> на </a:t>
            </a:r>
            <a:r>
              <a:rPr lang="ru-RU" b="1" dirty="0" err="1"/>
              <a:t>певному</a:t>
            </a:r>
            <a:r>
              <a:rPr lang="ru-RU" b="1" dirty="0"/>
              <a:t> </a:t>
            </a:r>
            <a:r>
              <a:rPr lang="ru-RU" b="1" dirty="0" err="1"/>
              <a:t>рівні</a:t>
            </a:r>
            <a:r>
              <a:rPr lang="ru-RU" b="1" dirty="0"/>
              <a:t> </a:t>
            </a:r>
            <a:r>
              <a:rPr lang="ru-RU" b="1" dirty="0" err="1"/>
              <a:t>вищої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 smtClean="0"/>
              <a:t>.</a:t>
            </a:r>
          </a:p>
          <a:p>
            <a:pPr marL="0" indent="457200" algn="just">
              <a:buNone/>
            </a:pPr>
            <a:r>
              <a:rPr lang="ru-RU" b="1" dirty="0" smtClean="0"/>
              <a:t> </a:t>
            </a:r>
            <a:r>
              <a:rPr lang="ru-RU" b="1" dirty="0" err="1"/>
              <a:t>Компетентності</a:t>
            </a:r>
            <a:r>
              <a:rPr lang="ru-RU" b="1" dirty="0"/>
              <a:t> лежать в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кваліфікації</a:t>
            </a:r>
            <a:r>
              <a:rPr lang="ru-RU" b="1" dirty="0"/>
              <a:t> </a:t>
            </a:r>
            <a:r>
              <a:rPr lang="ru-RU" b="1" dirty="0" err="1"/>
              <a:t>випускника</a:t>
            </a:r>
            <a:r>
              <a:rPr lang="ru-RU" b="1" dirty="0"/>
              <a:t>. </a:t>
            </a:r>
            <a:r>
              <a:rPr lang="ru-RU" b="1" dirty="0" err="1"/>
              <a:t>Компетентність</a:t>
            </a:r>
            <a:r>
              <a:rPr lang="ru-RU" b="1" dirty="0"/>
              <a:t> (</a:t>
            </a:r>
            <a:r>
              <a:rPr lang="ru-RU" b="1" dirty="0" err="1"/>
              <a:t>компетентості</a:t>
            </a:r>
            <a:r>
              <a:rPr lang="ru-RU" b="1" dirty="0"/>
              <a:t>) як </a:t>
            </a:r>
            <a:r>
              <a:rPr lang="ru-RU" b="1" dirty="0" err="1"/>
              <a:t>набуті</a:t>
            </a:r>
            <a:r>
              <a:rPr lang="ru-RU" b="1" dirty="0"/>
              <a:t> </a:t>
            </a:r>
            <a:r>
              <a:rPr lang="ru-RU" b="1" dirty="0" err="1"/>
              <a:t>реалізаційні</a:t>
            </a:r>
            <a:r>
              <a:rPr lang="ru-RU" b="1" dirty="0"/>
              <a:t> </a:t>
            </a:r>
            <a:r>
              <a:rPr lang="ru-RU" b="1" dirty="0" err="1"/>
              <a:t>здатності</a:t>
            </a:r>
            <a:r>
              <a:rPr lang="ru-RU" b="1" dirty="0"/>
              <a:t> особи до </a:t>
            </a:r>
            <a:r>
              <a:rPr lang="ru-RU" b="1" dirty="0" err="1"/>
              <a:t>ефективної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не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плутати</a:t>
            </a:r>
            <a:r>
              <a:rPr lang="ru-RU" b="1" dirty="0"/>
              <a:t> з </a:t>
            </a:r>
            <a:r>
              <a:rPr lang="ru-RU" b="1" dirty="0" err="1"/>
              <a:t>компетенцією</a:t>
            </a:r>
            <a:r>
              <a:rPr lang="ru-RU" b="1" dirty="0"/>
              <a:t> (</a:t>
            </a:r>
            <a:r>
              <a:rPr lang="ru-RU" b="1" dirty="0" err="1"/>
              <a:t>компетенціями</a:t>
            </a:r>
            <a:r>
              <a:rPr lang="ru-RU" b="1" dirty="0"/>
              <a:t>) як </a:t>
            </a:r>
            <a:r>
              <a:rPr lang="ru-RU" b="1" dirty="0" err="1"/>
              <a:t>наданими</a:t>
            </a:r>
            <a:r>
              <a:rPr lang="ru-RU" b="1" dirty="0"/>
              <a:t> </a:t>
            </a:r>
            <a:r>
              <a:rPr lang="ru-RU" b="1" dirty="0" err="1"/>
              <a:t>особі</a:t>
            </a:r>
            <a:r>
              <a:rPr lang="ru-RU" b="1" dirty="0"/>
              <a:t> </a:t>
            </a:r>
            <a:r>
              <a:rPr lang="ru-RU" b="1" dirty="0" err="1" smtClean="0"/>
              <a:t>повноваженням</a:t>
            </a:r>
            <a:r>
              <a:rPr lang="ru-RU" b="1" dirty="0"/>
              <a:t> </a:t>
            </a:r>
            <a:r>
              <a:rPr lang="uk-UA" dirty="0" smtClean="0"/>
              <a:t>(Національний </a:t>
            </a:r>
            <a:r>
              <a:rPr lang="uk-UA" dirty="0"/>
              <a:t>освітній глосарій: Вища освіта. – К., 2014. – С. </a:t>
            </a:r>
            <a:r>
              <a:rPr lang="uk-UA" dirty="0" smtClean="0"/>
              <a:t>28-29).</a:t>
            </a:r>
            <a:endParaRPr lang="ru-RU" dirty="0"/>
          </a:p>
          <a:p>
            <a:pPr marL="0" indent="45720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64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373616" cy="6120680"/>
          </a:xfrm>
        </p:spPr>
        <p:txBody>
          <a:bodyPr anchor="t">
            <a:noAutofit/>
          </a:bodyPr>
          <a:lstStyle/>
          <a:p>
            <a:pPr marL="0" indent="457200" algn="just">
              <a:buNone/>
            </a:pPr>
            <a:r>
              <a:rPr lang="ru-RU" b="1" i="1" u="sng" dirty="0" err="1"/>
              <a:t>Компетенція</a:t>
            </a:r>
            <a:r>
              <a:rPr lang="ru-RU" b="1" i="1" u="sng" dirty="0"/>
              <a:t> / </a:t>
            </a:r>
            <a:r>
              <a:rPr lang="ru-RU" b="1" i="1" u="sng" dirty="0" err="1"/>
              <a:t>компетенції</a:t>
            </a:r>
            <a:r>
              <a:rPr lang="ru-RU" b="1" i="1" u="sng" dirty="0"/>
              <a:t> </a:t>
            </a:r>
            <a:r>
              <a:rPr lang="ru-RU" b="1" i="1" dirty="0"/>
              <a:t>(</a:t>
            </a:r>
            <a:r>
              <a:rPr lang="en-US" b="1" i="1" dirty="0"/>
              <a:t>Competence, competency / competences, </a:t>
            </a:r>
            <a:r>
              <a:rPr lang="en-US" b="1" i="1" dirty="0" smtClean="0"/>
              <a:t>competencies)</a:t>
            </a:r>
            <a:r>
              <a:rPr lang="uk-UA" b="1" dirty="0"/>
              <a:t> </a:t>
            </a:r>
            <a:r>
              <a:rPr lang="uk-UA" b="1" dirty="0" smtClean="0"/>
              <a:t>- н</a:t>
            </a:r>
            <a:r>
              <a:rPr lang="ru-RU" b="1" dirty="0" err="1" smtClean="0"/>
              <a:t>адані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smtClean="0"/>
              <a:t>нормативно-</a:t>
            </a:r>
            <a:r>
              <a:rPr lang="ru-RU" b="1" dirty="0" err="1" smtClean="0"/>
              <a:t>правовим</a:t>
            </a:r>
            <a:r>
              <a:rPr lang="ru-RU" b="1" dirty="0" smtClean="0"/>
              <a:t> </a:t>
            </a:r>
            <a:r>
              <a:rPr lang="ru-RU" b="1" dirty="0"/>
              <a:t>актом) </a:t>
            </a:r>
            <a:r>
              <a:rPr lang="ru-RU" b="1" dirty="0" err="1"/>
              <a:t>особі</a:t>
            </a:r>
            <a:r>
              <a:rPr lang="ru-RU" b="1" dirty="0"/>
              <a:t> (</a:t>
            </a:r>
            <a:r>
              <a:rPr lang="ru-RU" b="1" dirty="0" err="1"/>
              <a:t>іншому</a:t>
            </a:r>
            <a:r>
              <a:rPr lang="ru-RU" b="1" dirty="0"/>
              <a:t> </a:t>
            </a:r>
            <a:r>
              <a:rPr lang="ru-RU" b="1" dirty="0" err="1"/>
              <a:t>суб’єкту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) </a:t>
            </a:r>
            <a:r>
              <a:rPr lang="ru-RU" b="1" dirty="0" err="1"/>
              <a:t>повноваження</a:t>
            </a:r>
            <a:r>
              <a:rPr lang="ru-RU" b="1" dirty="0"/>
              <a:t>, коло </a:t>
            </a:r>
            <a:r>
              <a:rPr lang="ru-RU" b="1" dirty="0" err="1"/>
              <a:t>її</a:t>
            </a:r>
            <a:r>
              <a:rPr lang="ru-RU" b="1" dirty="0"/>
              <a:t> (</a:t>
            </a:r>
            <a:r>
              <a:rPr lang="ru-RU" b="1" dirty="0" err="1"/>
              <a:t>його</a:t>
            </a:r>
            <a:r>
              <a:rPr lang="ru-RU" b="1" dirty="0"/>
              <a:t>) </a:t>
            </a:r>
            <a:r>
              <a:rPr lang="ru-RU" b="1" dirty="0" err="1"/>
              <a:t>службових</a:t>
            </a:r>
            <a:r>
              <a:rPr lang="ru-RU" b="1" dirty="0"/>
              <a:t> й </a:t>
            </a:r>
            <a:r>
              <a:rPr lang="ru-RU" b="1" dirty="0" err="1"/>
              <a:t>інших</a:t>
            </a:r>
            <a:r>
              <a:rPr lang="ru-RU" b="1" dirty="0"/>
              <a:t> прав і </a:t>
            </a:r>
            <a:r>
              <a:rPr lang="ru-RU" b="1" dirty="0" err="1"/>
              <a:t>обов’язків</a:t>
            </a:r>
            <a:r>
              <a:rPr lang="ru-RU" b="1" dirty="0"/>
              <a:t>.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відрізняти</a:t>
            </a:r>
            <a:r>
              <a:rPr lang="ru-RU" b="1" dirty="0"/>
              <a:t> </a:t>
            </a:r>
            <a:r>
              <a:rPr lang="ru-RU" b="1" dirty="0" err="1"/>
              <a:t>поняття</a:t>
            </a:r>
            <a:r>
              <a:rPr lang="ru-RU" b="1" dirty="0"/>
              <a:t> </a:t>
            </a:r>
            <a:r>
              <a:rPr lang="ru-RU" b="1" dirty="0" err="1"/>
              <a:t>компетенції</a:t>
            </a:r>
            <a:r>
              <a:rPr lang="ru-RU" b="1" dirty="0"/>
              <a:t> / </a:t>
            </a:r>
            <a:r>
              <a:rPr lang="ru-RU" b="1" dirty="0" err="1"/>
              <a:t>компетенцій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компетентності</a:t>
            </a:r>
            <a:r>
              <a:rPr lang="ru-RU" b="1" dirty="0"/>
              <a:t> / компетентностей як </a:t>
            </a:r>
            <a:r>
              <a:rPr lang="ru-RU" b="1" dirty="0" err="1"/>
              <a:t>набутих</a:t>
            </a:r>
            <a:r>
              <a:rPr lang="ru-RU" b="1" dirty="0"/>
              <a:t> </a:t>
            </a:r>
            <a:r>
              <a:rPr lang="ru-RU" b="1" dirty="0" err="1"/>
              <a:t>реалізаційних</a:t>
            </a:r>
            <a:r>
              <a:rPr lang="ru-RU" b="1" dirty="0"/>
              <a:t> </a:t>
            </a:r>
            <a:r>
              <a:rPr lang="ru-RU" b="1" dirty="0" err="1"/>
              <a:t>здатностей</a:t>
            </a:r>
            <a:r>
              <a:rPr lang="ru-RU" b="1" dirty="0"/>
              <a:t> </a:t>
            </a:r>
            <a:r>
              <a:rPr lang="ru-RU" b="1" dirty="0" smtClean="0"/>
              <a:t>особи </a:t>
            </a:r>
            <a:r>
              <a:rPr lang="uk-UA" dirty="0" smtClean="0"/>
              <a:t>(</a:t>
            </a:r>
            <a:r>
              <a:rPr lang="uk-UA" dirty="0"/>
              <a:t>Національний освітній глосарій: Вища освіта. – К., 2014. – С. </a:t>
            </a:r>
            <a:r>
              <a:rPr lang="uk-UA" dirty="0" smtClean="0"/>
              <a:t>29).</a:t>
            </a:r>
            <a:endParaRPr lang="ru-RU" dirty="0"/>
          </a:p>
          <a:p>
            <a:pPr indent="457200" algn="just"/>
            <a:endParaRPr lang="ru-RU" b="1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4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73616" cy="583264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3600" b="1" i="1" u="sng" dirty="0" err="1"/>
              <a:t>Компетентнісний</a:t>
            </a:r>
            <a:r>
              <a:rPr lang="uk-UA" sz="3600" b="1" i="1" u="sng" dirty="0"/>
              <a:t> підхід </a:t>
            </a:r>
            <a:r>
              <a:rPr lang="uk-UA" sz="3600" b="1" dirty="0"/>
              <a:t>- підхід до визначення результатів навчання, що базується на їх описі в термінах </a:t>
            </a:r>
            <a:r>
              <a:rPr lang="uk-UA" sz="3600" b="1" dirty="0" err="1"/>
              <a:t>компетентностей</a:t>
            </a:r>
            <a:r>
              <a:rPr lang="uk-UA" sz="3600" b="1" dirty="0"/>
              <a:t>. </a:t>
            </a:r>
            <a:r>
              <a:rPr lang="uk-UA" sz="3600" b="1" dirty="0" err="1"/>
              <a:t>Компетентнісний</a:t>
            </a:r>
            <a:r>
              <a:rPr lang="uk-UA" sz="3600" b="1" dirty="0"/>
              <a:t> підхід є ключовим методологічним інструментом реалізації цілей Болонського процесу та за своєю сутністю є </a:t>
            </a:r>
            <a:r>
              <a:rPr lang="uk-UA" sz="3600" b="1" dirty="0" err="1"/>
              <a:t>студентоцентрованим</a:t>
            </a:r>
            <a:r>
              <a:rPr lang="uk-UA" sz="3600" b="1" dirty="0"/>
              <a:t> </a:t>
            </a:r>
            <a:r>
              <a:rPr lang="uk-UA" sz="3600" dirty="0"/>
              <a:t>(Національний освітній глосарій: Вища освіта. – К., 2014. – С. 28).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246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72" y="443722"/>
            <a:ext cx="5499069" cy="549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4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/>
              <a:t>Класифікація </a:t>
            </a:r>
            <a:r>
              <a:rPr lang="uk-UA" sz="2800" b="1" dirty="0" err="1" smtClean="0"/>
              <a:t>компетентностей</a:t>
            </a:r>
            <a:endParaRPr lang="uk-UA" sz="2800" b="1" dirty="0" smtClean="0"/>
          </a:p>
          <a:p>
            <a:pPr marL="0" indent="0" algn="just">
              <a:buNone/>
            </a:pPr>
            <a:r>
              <a:rPr lang="uk-UA" sz="2800" b="1" i="1" dirty="0" smtClean="0"/>
              <a:t>Загальні компетентності</a:t>
            </a:r>
          </a:p>
          <a:p>
            <a:pPr algn="just"/>
            <a:r>
              <a:rPr lang="uk-UA" sz="2800" b="1" dirty="0" err="1" smtClean="0"/>
              <a:t>Міжособистсні</a:t>
            </a:r>
            <a:endParaRPr lang="uk-UA" sz="2800" b="1" dirty="0" smtClean="0"/>
          </a:p>
          <a:p>
            <a:pPr algn="just"/>
            <a:r>
              <a:rPr lang="uk-UA" sz="2800" b="1" dirty="0" smtClean="0"/>
              <a:t>Системні</a:t>
            </a:r>
          </a:p>
          <a:p>
            <a:pPr algn="just"/>
            <a:r>
              <a:rPr lang="uk-UA" sz="2800" b="1" dirty="0" smtClean="0"/>
              <a:t>Інструментальні</a:t>
            </a:r>
          </a:p>
          <a:p>
            <a:pPr marL="0" indent="0" algn="just">
              <a:buNone/>
            </a:pPr>
            <a:r>
              <a:rPr lang="uk-UA" sz="2800" b="1" i="1" dirty="0" smtClean="0"/>
              <a:t>Фахові</a:t>
            </a:r>
            <a:r>
              <a:rPr lang="uk-UA" sz="2800" b="1" i="1" dirty="0"/>
              <a:t> </a:t>
            </a:r>
            <a:r>
              <a:rPr lang="uk-UA" sz="2800" b="1" i="1" dirty="0" smtClean="0"/>
              <a:t>компетентності</a:t>
            </a:r>
          </a:p>
          <a:p>
            <a:pPr algn="just"/>
            <a:r>
              <a:rPr lang="uk-UA" sz="2800" b="1" dirty="0" smtClean="0"/>
              <a:t>Фахові загальні</a:t>
            </a:r>
          </a:p>
          <a:p>
            <a:pPr algn="just"/>
            <a:r>
              <a:rPr lang="uk-UA" sz="2800" b="1" smtClean="0"/>
              <a:t>Фахові спеціальні</a:t>
            </a:r>
            <a:endParaRPr lang="uk-UA" sz="2800" b="1" dirty="0" smtClean="0"/>
          </a:p>
          <a:p>
            <a:pPr marL="0" indent="0" algn="just">
              <a:buNone/>
            </a:pPr>
            <a:endParaRPr lang="uk-UA" sz="2800" b="1" dirty="0"/>
          </a:p>
          <a:p>
            <a:pPr marL="0" indent="0" algn="just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216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730</Words>
  <Application>Microsoft Office PowerPoint</Application>
  <PresentationFormat>Экран (4:3)</PresentationFormat>
  <Paragraphs>58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Сучасні освітні технології у закладах вищої освіти: досвід і проблеми використання в  ОНУ імені І.І. Мечникова                                               Н.В. Кузнєцова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Інформаційно-комунікаційні (цифрові) технології навчання   </vt:lpstr>
      <vt:lpstr>Презентация PowerPoint</vt:lpstr>
      <vt:lpstr>Презентация PowerPoint</vt:lpstr>
      <vt:lpstr>Презентация PowerPoint</vt:lpstr>
      <vt:lpstr>Мультимедійні технології  навчання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освітні технології у закладах вищої освіти: досвід і проблеми використання в  ОНУ імені І.І. Мечникова</dc:title>
  <dc:creator>Неля</dc:creator>
  <cp:lastModifiedBy>Неля</cp:lastModifiedBy>
  <cp:revision>8</cp:revision>
  <dcterms:created xsi:type="dcterms:W3CDTF">2018-10-17T18:58:13Z</dcterms:created>
  <dcterms:modified xsi:type="dcterms:W3CDTF">2018-10-23T21:41:36Z</dcterms:modified>
</cp:coreProperties>
</file>